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2"/>
  </p:notesMasterIdLst>
  <p:sldIdLst>
    <p:sldId id="257" r:id="rId5"/>
    <p:sldId id="258" r:id="rId6"/>
    <p:sldId id="271" r:id="rId7"/>
    <p:sldId id="272" r:id="rId8"/>
    <p:sldId id="263" r:id="rId9"/>
    <p:sldId id="273" r:id="rId10"/>
    <p:sldId id="269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SamsungOne 800C" panose="020B0906030303020204" charset="0"/>
      <p:bold r:id="rId17"/>
    </p:embeddedFont>
    <p:embeddedFont>
      <p:font typeface="SamsungOne 450C" panose="020B0506030303020204" charset="0"/>
      <p:regular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matvej00@gmail.com" initials="g" lastIdx="2" clrIdx="0">
    <p:extLst>
      <p:ext uri="{19B8F6BF-5375-455C-9EA6-DF929625EA0E}">
        <p15:presenceInfo xmlns:p15="http://schemas.microsoft.com/office/powerpoint/2012/main" userId="5234a0e20384f49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59BDB"/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79" d="100"/>
          <a:sy n="79" d="100"/>
        </p:scale>
        <p:origin x="29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04.06.2022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04.06.2022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04.06.2022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04.06.2022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04.06.2022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04.06.2022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04.06.2022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04.06.2022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04.06.2022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04.06.2022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transition spd="slow">
    <p:wipe/>
  </p:transition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04.06.2022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transition spd="slow">
    <p:wipe/>
  </p:transition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04.06.2022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transition spd="slow">
    <p:wipe/>
  </p:transition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04.06.2022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transition spd="slow">
    <p:wipe/>
  </p:transition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544487"/>
            <a:ext cx="9144000" cy="1360652"/>
          </a:xfrm>
        </p:spPr>
        <p:txBody>
          <a:bodyPr>
            <a:normAutofit/>
          </a:bodyPr>
          <a:lstStyle/>
          <a:p>
            <a:r>
              <a:rPr lang="en-US" dirty="0"/>
              <a:t>The Way of the King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070848" y="5192030"/>
            <a:ext cx="5169408" cy="866267"/>
          </a:xfrm>
        </p:spPr>
        <p:txBody>
          <a:bodyPr>
            <a:noAutofit/>
          </a:bodyPr>
          <a:lstStyle/>
          <a:p>
            <a:pPr algn="l"/>
            <a:r>
              <a:rPr lang="ru-RU" sz="2800" dirty="0" smtClean="0"/>
              <a:t>Матвей Глаголев</a:t>
            </a:r>
          </a:p>
          <a:p>
            <a:pPr algn="l"/>
            <a:r>
              <a:rPr lang="ru-RU" sz="2800" dirty="0" smtClean="0"/>
              <a:t>ВГУ</a:t>
            </a:r>
            <a:endParaRPr lang="ru-RU" sz="2800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04.06.2022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5368" y="182245"/>
            <a:ext cx="9257907" cy="690677"/>
          </a:xfrm>
        </p:spPr>
        <p:txBody>
          <a:bodyPr/>
          <a:lstStyle/>
          <a:p>
            <a:r>
              <a:rPr lang="ru-RU" b="1" dirty="0" smtClean="0"/>
              <a:t>Ц</a:t>
            </a:r>
            <a:r>
              <a:rPr lang="ru-RU" dirty="0" smtClean="0"/>
              <a:t>ели и задачи проекта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04.06.2022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2" name="TextBox 1"/>
          <p:cNvSpPr txBox="1"/>
          <p:nvPr/>
        </p:nvSpPr>
        <p:spPr>
          <a:xfrm>
            <a:off x="865445" y="1361399"/>
            <a:ext cx="97166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 smtClean="0"/>
              <a:t>Цель: создать </a:t>
            </a:r>
            <a:r>
              <a:rPr lang="ru-RU" sz="2800" dirty="0" smtClean="0"/>
              <a:t>стратегическую игру </a:t>
            </a:r>
            <a:r>
              <a:rPr lang="ru-RU" sz="2800" dirty="0" smtClean="0"/>
              <a:t>с ветвлениями, прогрессом, достижениями и сюжетом.</a:t>
            </a:r>
            <a:endParaRPr lang="en-US" sz="2800" dirty="0"/>
          </a:p>
        </p:txBody>
      </p:sp>
      <p:sp>
        <p:nvSpPr>
          <p:cNvPr id="3" name="TextBox 2"/>
          <p:cNvSpPr txBox="1"/>
          <p:nvPr/>
        </p:nvSpPr>
        <p:spPr>
          <a:xfrm>
            <a:off x="865445" y="2803983"/>
            <a:ext cx="7984878" cy="20005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2800" dirty="0" smtClean="0"/>
              <a:t>Задачи: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Создать историю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Реализовать необходимые методы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Придумать свой дизайн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ru-RU" sz="2400" dirty="0" smtClean="0"/>
              <a:t>Собрать все воедино и получить готовое приложение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04.06.2022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4657476" y="268246"/>
            <a:ext cx="2295144" cy="690677"/>
          </a:xfrm>
        </p:spPr>
        <p:txBody>
          <a:bodyPr>
            <a:normAutofit/>
          </a:bodyPr>
          <a:lstStyle/>
          <a:p>
            <a:r>
              <a:rPr lang="ru-RU" sz="4000" b="1" dirty="0" smtClean="0"/>
              <a:t>Аналоги</a:t>
            </a:r>
            <a:endParaRPr lang="en-US" sz="4000" b="1" dirty="0"/>
          </a:p>
        </p:txBody>
      </p:sp>
      <p:pic>
        <p:nvPicPr>
          <p:cNvPr id="5" name="Picture 2" descr="https://images.stopgame.ru/screenshots/17955/reigns_her_majesty-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2420" y="1163033"/>
            <a:ext cx="8465256" cy="4761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3630414" y="6013589"/>
            <a:ext cx="476925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 smtClean="0"/>
              <a:t>Reigns: her majesty</a:t>
            </a:r>
            <a:endParaRPr lang="en-US" sz="4400" b="1" dirty="0"/>
          </a:p>
        </p:txBody>
      </p:sp>
    </p:spTree>
    <p:extLst>
      <p:ext uri="{BB962C8B-B14F-4D97-AF65-F5344CB8AC3E}">
        <p14:creationId xmlns:p14="http://schemas.microsoft.com/office/powerpoint/2010/main" val="383987585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04.06.2022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pic>
        <p:nvPicPr>
          <p:cNvPr id="2050" name="Picture 2" descr="https://cdn.akamai.steamstatic.com/steam/apps/897820/ss_460165c7dded81154a4c57dcf725b3225849b223.600x338.jpg?t=164511369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8488" y="999744"/>
            <a:ext cx="8313712" cy="4669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853216" y="5769471"/>
            <a:ext cx="59442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/>
              <a:t>Reigns: Game of Thrones</a:t>
            </a:r>
          </a:p>
        </p:txBody>
      </p:sp>
    </p:spTree>
    <p:extLst>
      <p:ext uri="{BB962C8B-B14F-4D97-AF65-F5344CB8AC3E}">
        <p14:creationId xmlns:p14="http://schemas.microsoft.com/office/powerpoint/2010/main" val="344641333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04.06.2022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8807" y="345124"/>
            <a:ext cx="2713297" cy="690677"/>
          </a:xfrm>
        </p:spPr>
        <p:txBody>
          <a:bodyPr/>
          <a:lstStyle/>
          <a:p>
            <a:r>
              <a:rPr lang="ru-RU" b="1" dirty="0" smtClean="0"/>
              <a:t>Архитектура</a:t>
            </a:r>
            <a:endParaRPr lang="ru-RU" b="1" dirty="0"/>
          </a:p>
        </p:txBody>
      </p:sp>
      <p:sp>
        <p:nvSpPr>
          <p:cNvPr id="2" name="Скругленный прямоугольник 1"/>
          <p:cNvSpPr/>
          <p:nvPr/>
        </p:nvSpPr>
        <p:spPr>
          <a:xfrm>
            <a:off x="1072895" y="1752642"/>
            <a:ext cx="3621024" cy="3905220"/>
          </a:xfrm>
          <a:prstGeom prst="roundRect">
            <a:avLst>
              <a:gd name="adj" fmla="val 19352"/>
            </a:avLst>
          </a:prstGeom>
          <a:ln>
            <a:solidFill>
              <a:srgbClr val="559BDB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cxnSp>
        <p:nvCxnSpPr>
          <p:cNvPr id="4" name="Прямая соединительная линия 3"/>
          <p:cNvCxnSpPr/>
          <p:nvPr/>
        </p:nvCxnSpPr>
        <p:spPr>
          <a:xfrm>
            <a:off x="1091183" y="2426208"/>
            <a:ext cx="35844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208236" y="1920027"/>
            <a:ext cx="1386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>
                <a:solidFill>
                  <a:schemeClr val="bg1"/>
                </a:solidFill>
              </a:rPr>
              <a:t>MainActivity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448413" y="2550043"/>
            <a:ext cx="290656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+- manager: Character</a:t>
            </a:r>
          </a:p>
          <a:p>
            <a:r>
              <a:rPr lang="en-US" dirty="0"/>
              <a:t>+- story: Story</a:t>
            </a:r>
          </a:p>
          <a:p>
            <a:r>
              <a:rPr lang="en-US" dirty="0"/>
              <a:t>+- bt1, bt2, bt3: Button</a:t>
            </a:r>
          </a:p>
          <a:p>
            <a:r>
              <a:rPr lang="en-US" dirty="0"/>
              <a:t>+- </a:t>
            </a:r>
            <a:r>
              <a:rPr lang="en-US" dirty="0" err="1"/>
              <a:t>dD</a:t>
            </a:r>
            <a:r>
              <a:rPr lang="en-US" dirty="0"/>
              <a:t>, dB, H, BT: </a:t>
            </a:r>
            <a:r>
              <a:rPr lang="en-US" dirty="0" err="1"/>
              <a:t>ProgressBar</a:t>
            </a:r>
            <a:endParaRPr lang="en-US" dirty="0"/>
          </a:p>
          <a:p>
            <a:endParaRPr lang="en-US" dirty="0"/>
          </a:p>
        </p:txBody>
      </p:sp>
      <p:cxnSp>
        <p:nvCxnSpPr>
          <p:cNvPr id="11" name="Прямая соединительная линия 10"/>
          <p:cNvCxnSpPr/>
          <p:nvPr/>
        </p:nvCxnSpPr>
        <p:spPr>
          <a:xfrm>
            <a:off x="1091183" y="3865816"/>
            <a:ext cx="35844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292353" y="3903536"/>
            <a:ext cx="38648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+</a:t>
            </a:r>
            <a:r>
              <a:rPr lang="en-US" dirty="0" err="1">
                <a:solidFill>
                  <a:schemeClr val="bg1"/>
                </a:solidFill>
              </a:rPr>
              <a:t>OnCreate</a:t>
            </a:r>
            <a:r>
              <a:rPr lang="en-US" dirty="0">
                <a:solidFill>
                  <a:schemeClr val="bg1"/>
                </a:solidFill>
              </a:rPr>
              <a:t>(Bundle </a:t>
            </a:r>
            <a:r>
              <a:rPr lang="en-US" dirty="0" err="1">
                <a:solidFill>
                  <a:schemeClr val="bg1"/>
                </a:solidFill>
              </a:rPr>
              <a:t>savedInstanceState</a:t>
            </a:r>
            <a:r>
              <a:rPr lang="en-US" dirty="0">
                <a:solidFill>
                  <a:schemeClr val="bg1"/>
                </a:solidFill>
              </a:rPr>
              <a:t>): </a:t>
            </a:r>
            <a:r>
              <a:rPr lang="en-US" dirty="0" smtClean="0">
                <a:solidFill>
                  <a:schemeClr val="bg1"/>
                </a:solidFill>
              </a:rPr>
              <a:t>void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+go(</a:t>
            </a:r>
            <a:r>
              <a:rPr lang="en-US" dirty="0" err="1" smtClean="0">
                <a:solidFill>
                  <a:schemeClr val="bg1"/>
                </a:solidFill>
              </a:rPr>
              <a:t>int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i</a:t>
            </a:r>
            <a:r>
              <a:rPr lang="en-US" dirty="0" smtClean="0">
                <a:solidFill>
                  <a:schemeClr val="bg1"/>
                </a:solidFill>
              </a:rPr>
              <a:t>): void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+</a:t>
            </a:r>
            <a:r>
              <a:rPr lang="en-US" dirty="0" err="1" smtClean="0">
                <a:solidFill>
                  <a:schemeClr val="bg1"/>
                </a:solidFill>
              </a:rPr>
              <a:t>updateStatus</a:t>
            </a:r>
            <a:r>
              <a:rPr lang="en-US" dirty="0" smtClean="0">
                <a:solidFill>
                  <a:schemeClr val="bg1"/>
                </a:solidFill>
              </a:rPr>
              <a:t>(): void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+</a:t>
            </a:r>
            <a:r>
              <a:rPr lang="en-US" dirty="0" err="1" smtClean="0">
                <a:solidFill>
                  <a:schemeClr val="bg1"/>
                </a:solidFill>
              </a:rPr>
              <a:t>onClick</a:t>
            </a:r>
            <a:r>
              <a:rPr lang="en-US" dirty="0" smtClean="0">
                <a:solidFill>
                  <a:schemeClr val="bg1"/>
                </a:solidFill>
              </a:rPr>
              <a:t>(View v): void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+over(): void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Скругленный прямоугольник 16"/>
          <p:cNvSpPr/>
          <p:nvPr/>
        </p:nvSpPr>
        <p:spPr>
          <a:xfrm>
            <a:off x="6978928" y="1124721"/>
            <a:ext cx="3621024" cy="1614726"/>
          </a:xfrm>
          <a:prstGeom prst="roundRect">
            <a:avLst>
              <a:gd name="adj" fmla="val 19352"/>
            </a:avLst>
          </a:prstGeom>
          <a:ln>
            <a:solidFill>
              <a:srgbClr val="559BDB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cxnSp>
        <p:nvCxnSpPr>
          <p:cNvPr id="18" name="Прямая соединительная линия 17"/>
          <p:cNvCxnSpPr/>
          <p:nvPr/>
        </p:nvCxnSpPr>
        <p:spPr>
          <a:xfrm>
            <a:off x="6953485" y="1560869"/>
            <a:ext cx="35844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/>
          <p:cNvCxnSpPr/>
          <p:nvPr/>
        </p:nvCxnSpPr>
        <p:spPr>
          <a:xfrm>
            <a:off x="6997216" y="2328677"/>
            <a:ext cx="35844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8249722" y="1191537"/>
            <a:ext cx="11160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Character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7326731" y="1650307"/>
            <a:ext cx="24769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+- B, D, H, T: </a:t>
            </a:r>
            <a:r>
              <a:rPr lang="en-US" dirty="0" err="1" smtClean="0">
                <a:solidFill>
                  <a:schemeClr val="bg1"/>
                </a:solidFill>
              </a:rPr>
              <a:t>int</a:t>
            </a:r>
            <a:endParaRPr lang="en-US" dirty="0" smtClean="0">
              <a:solidFill>
                <a:schemeClr val="bg1"/>
              </a:solidFill>
            </a:endParaRPr>
          </a:p>
          <a:p>
            <a:r>
              <a:rPr lang="en-US" dirty="0" smtClean="0">
                <a:solidFill>
                  <a:schemeClr val="bg1"/>
                </a:solidFill>
              </a:rPr>
              <a:t>+- name, country: String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326731" y="2374460"/>
            <a:ext cx="1418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+ Character()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Скругленный прямоугольник 22"/>
          <p:cNvSpPr/>
          <p:nvPr/>
        </p:nvSpPr>
        <p:spPr>
          <a:xfrm>
            <a:off x="6978928" y="3064445"/>
            <a:ext cx="3621024" cy="1636472"/>
          </a:xfrm>
          <a:prstGeom prst="roundRect">
            <a:avLst>
              <a:gd name="adj" fmla="val 19352"/>
            </a:avLst>
          </a:prstGeom>
          <a:ln>
            <a:solidFill>
              <a:srgbClr val="559BDB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cxnSp>
        <p:nvCxnSpPr>
          <p:cNvPr id="24" name="Прямая соединительная линия 23"/>
          <p:cNvCxnSpPr/>
          <p:nvPr/>
        </p:nvCxnSpPr>
        <p:spPr>
          <a:xfrm>
            <a:off x="6990061" y="3495447"/>
            <a:ext cx="35844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285789" y="3126115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Situation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326731" y="3606935"/>
            <a:ext cx="23920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+- direction: Situation[]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+- subject, text: String</a:t>
            </a:r>
          </a:p>
          <a:p>
            <a:endParaRPr lang="en-US" dirty="0">
              <a:solidFill>
                <a:schemeClr val="tx2"/>
              </a:solidFill>
            </a:endParaRPr>
          </a:p>
        </p:txBody>
      </p:sp>
      <p:cxnSp>
        <p:nvCxnSpPr>
          <p:cNvPr id="27" name="Прямая соединительная линия 26"/>
          <p:cNvCxnSpPr/>
          <p:nvPr/>
        </p:nvCxnSpPr>
        <p:spPr>
          <a:xfrm>
            <a:off x="7015504" y="4305335"/>
            <a:ext cx="35844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326731" y="4279059"/>
            <a:ext cx="1301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+Situation()</a:t>
            </a:r>
            <a:endParaRPr lang="en-US" dirty="0"/>
          </a:p>
        </p:txBody>
      </p:sp>
      <p:sp>
        <p:nvSpPr>
          <p:cNvPr id="29" name="Скругленный прямоугольник 28"/>
          <p:cNvSpPr/>
          <p:nvPr/>
        </p:nvSpPr>
        <p:spPr>
          <a:xfrm>
            <a:off x="6990061" y="5021570"/>
            <a:ext cx="3621024" cy="1520948"/>
          </a:xfrm>
          <a:prstGeom prst="roundRect">
            <a:avLst>
              <a:gd name="adj" fmla="val 19352"/>
            </a:avLst>
          </a:prstGeom>
          <a:ln>
            <a:solidFill>
              <a:srgbClr val="559BDB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8465023" y="5088946"/>
            <a:ext cx="691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Story</a:t>
            </a:r>
            <a:endParaRPr lang="en-US" dirty="0"/>
          </a:p>
        </p:txBody>
      </p:sp>
      <p:cxnSp>
        <p:nvCxnSpPr>
          <p:cNvPr id="31" name="Прямая соединительная линия 30"/>
          <p:cNvCxnSpPr/>
          <p:nvPr/>
        </p:nvCxnSpPr>
        <p:spPr>
          <a:xfrm>
            <a:off x="6997216" y="5458278"/>
            <a:ext cx="35844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7277999" y="5452338"/>
            <a:ext cx="29354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 smtClean="0"/>
              <a:t>startstory</a:t>
            </a:r>
            <a:r>
              <a:rPr lang="en-US" dirty="0" smtClean="0"/>
              <a:t>: Situation</a:t>
            </a:r>
          </a:p>
          <a:p>
            <a:r>
              <a:rPr lang="en-US" dirty="0" smtClean="0"/>
              <a:t>+- </a:t>
            </a:r>
            <a:r>
              <a:rPr lang="en-US" dirty="0" err="1" smtClean="0"/>
              <a:t>currentsituation</a:t>
            </a:r>
            <a:r>
              <a:rPr lang="en-US" dirty="0" smtClean="0"/>
              <a:t>: Situation</a:t>
            </a:r>
          </a:p>
        </p:txBody>
      </p:sp>
      <p:cxnSp>
        <p:nvCxnSpPr>
          <p:cNvPr id="33" name="Прямая соединительная линия 32"/>
          <p:cNvCxnSpPr/>
          <p:nvPr/>
        </p:nvCxnSpPr>
        <p:spPr>
          <a:xfrm>
            <a:off x="7008349" y="6113219"/>
            <a:ext cx="35844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277999" y="6160105"/>
            <a:ext cx="994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+ Story()</a:t>
            </a:r>
            <a:endParaRPr lang="en-US" dirty="0"/>
          </a:p>
        </p:txBody>
      </p:sp>
      <p:cxnSp>
        <p:nvCxnSpPr>
          <p:cNvPr id="40" name="Соединительная линия уступом 39"/>
          <p:cNvCxnSpPr>
            <a:stCxn id="29" idx="1"/>
          </p:cNvCxnSpPr>
          <p:nvPr/>
        </p:nvCxnSpPr>
        <p:spPr>
          <a:xfrm rot="10800000">
            <a:off x="4693919" y="4305336"/>
            <a:ext cx="2296142" cy="1476709"/>
          </a:xfrm>
          <a:prstGeom prst="bentConnector3">
            <a:avLst/>
          </a:prstGeom>
          <a:ln w="76200">
            <a:solidFill>
              <a:schemeClr val="tx2"/>
            </a:solidFill>
            <a:tailEnd type="triangle"/>
          </a:ln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Прямая со стрелкой 41"/>
          <p:cNvCxnSpPr>
            <a:stCxn id="23" idx="1"/>
          </p:cNvCxnSpPr>
          <p:nvPr/>
        </p:nvCxnSpPr>
        <p:spPr>
          <a:xfrm flipH="1" flipV="1">
            <a:off x="4693919" y="3865816"/>
            <a:ext cx="2285009" cy="16865"/>
          </a:xfrm>
          <a:prstGeom prst="straightConnector1">
            <a:avLst/>
          </a:prstGeom>
          <a:ln w="76200">
            <a:solidFill>
              <a:schemeClr val="tx2"/>
            </a:solidFill>
            <a:tailEnd type="triangle"/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Соединительная линия уступом 43"/>
          <p:cNvCxnSpPr>
            <a:stCxn id="17" idx="1"/>
          </p:cNvCxnSpPr>
          <p:nvPr/>
        </p:nvCxnSpPr>
        <p:spPr>
          <a:xfrm rot="10800000" flipV="1">
            <a:off x="4693918" y="1932083"/>
            <a:ext cx="2285010" cy="1563363"/>
          </a:xfrm>
          <a:prstGeom prst="bentConnector3">
            <a:avLst/>
          </a:prstGeom>
          <a:ln w="76200">
            <a:solidFill>
              <a:schemeClr val="tx2"/>
            </a:solidFill>
            <a:tailEnd type="triangle"/>
          </a:ln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04.06.2022</a:t>
            </a:fld>
            <a:endParaRPr lang="ru-RU"/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pic>
        <p:nvPicPr>
          <p:cNvPr id="15" name="Android Emulator - Pixel_2_API_27g_5554 2022-05-31 18-24-0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5459" t="-6299" r="7149" b="4101"/>
          <a:stretch/>
        </p:blipFill>
        <p:spPr>
          <a:xfrm>
            <a:off x="6650760" y="25475"/>
            <a:ext cx="3240000" cy="6696000"/>
          </a:xfrm>
          <a:prstGeom prst="rect">
            <a:avLst/>
          </a:prstGeom>
          <a:effectLst>
            <a:softEdge rad="101600"/>
          </a:effectLst>
        </p:spPr>
      </p:pic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Рабочий процесс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37117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t>04.06.2022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1E851F9-76CE-49D8-93CA-F860085B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38423" y="2201762"/>
            <a:ext cx="541205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b="1" dirty="0" smtClean="0">
                <a:latin typeface="+mj-lt"/>
              </a:rPr>
              <a:t>Спасибо за внимание</a:t>
            </a:r>
            <a:endParaRPr lang="en-US" sz="4400" b="1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448800" y="5486400"/>
            <a:ext cx="24096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Матвей Глаголев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77101210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418</TotalTime>
  <Words>171</Words>
  <Application>Microsoft Office PowerPoint</Application>
  <PresentationFormat>Широкоэкранный</PresentationFormat>
  <Paragraphs>53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7</vt:i4>
      </vt:variant>
    </vt:vector>
  </HeadingPairs>
  <TitlesOfParts>
    <vt:vector size="15" baseType="lpstr">
      <vt:lpstr>Arial</vt:lpstr>
      <vt:lpstr>Calibri</vt:lpstr>
      <vt:lpstr>SamsungOne 800C</vt:lpstr>
      <vt:lpstr>SamsungOne 450C</vt:lpstr>
      <vt:lpstr>Samsung IT School</vt:lpstr>
      <vt:lpstr>Samsung IT School White</vt:lpstr>
      <vt:lpstr>Samsung IT School En</vt:lpstr>
      <vt:lpstr>Samsung IT School White En</vt:lpstr>
      <vt:lpstr>The Way of the King</vt:lpstr>
      <vt:lpstr>Цели и задачи проекта</vt:lpstr>
      <vt:lpstr>Аналоги</vt:lpstr>
      <vt:lpstr>Презентация PowerPoint</vt:lpstr>
      <vt:lpstr>Архитектура</vt:lpstr>
      <vt:lpstr>Рабочий процесс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gmatvej00@gmail.com</cp:lastModifiedBy>
  <cp:revision>51</cp:revision>
  <dcterms:created xsi:type="dcterms:W3CDTF">2020-05-25T08:37:09Z</dcterms:created>
  <dcterms:modified xsi:type="dcterms:W3CDTF">2022-06-04T06:52:37Z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